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10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11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12.xml" ContentType="application/vnd.openxmlformats-officedocument.presentationml.comment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Average" panose="020B0604020202020204" charset="0"/>
      <p:regular r:id="rId16"/>
    </p:embeddedFont>
    <p:embeddedFont>
      <p:font typeface="Oswald" panose="00000500000000000000" pitchFamily="2" charset="0"/>
      <p:regular r:id="rId17"/>
      <p:bold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ugo Lamy" initials="" lastIdx="10" clrIdx="0"/>
  <p:cmAuthor id="1" name="Stan Blasco" initials="" lastIdx="3" clrIdx="1"/>
  <p:cmAuthor id="2" name="Louis Zakarian" initials="" lastIdx="3" clrIdx="2"/>
  <p:cmAuthor id="3" name="Thomas72 Adam" initials="" lastIdx="2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E95F17B-8463-473E-9388-53D9FCCD95E6}">
  <a:tblStyle styleId="{7E95F17B-8463-473E-9388-53D9FCCD95E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7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12-28T10:11:22.221" idx="1">
    <p:pos x="6000" y="0"/>
    <p:text>A moi</p:tex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12-30T11:35:57.029" idx="9">
    <p:pos x="6000" y="0"/>
    <p:text>A moi</p:text>
  </p:cm>
  <p:cm authorId="0" dt="2021-12-30T11:35:57.029" idx="10">
    <p:pos x="6000" y="0"/>
    <p:text>Effectué: tâches informatiques pour la récolte des données 
En cours: DGAC dossier en cours de traitement 
Final: assemblage complet</p:tex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2-28T10:13:45.389" idx="3">
    <p:pos x="6000" y="0"/>
    <p:text>a moi</p:tex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1-12-28T10:14:27.146" idx="2">
    <p:pos x="6000" y="0"/>
    <p:text>a moi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12-28T10:11:29.410" idx="2">
    <p:pos x="6000" y="0"/>
    <p:text>A moi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2-28T10:11:02.834" idx="1">
    <p:pos x="6000" y="0"/>
    <p:text>a moi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2-28T10:11:30.308" idx="2">
    <p:pos x="6000" y="0"/>
    <p:text>a moi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12-28T10:11:55.928" idx="1">
    <p:pos x="6000" y="0"/>
    <p:text>a moi</p:tex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12-30T11:20:04.155" idx="4">
    <p:pos x="6000" y="0"/>
    <p:text>_Marked as resolved_</p:text>
  </p:cm>
  <p:cm authorId="0" dt="2021-12-30T11:20:08.389" idx="5">
    <p:pos x="6000" y="0"/>
    <p:text>_Re-opened_</p:text>
  </p:cm>
  <p:cm authorId="0" dt="2021-12-30T11:21:39.753" idx="3">
    <p:pos x="6000" y="0"/>
    <p:text>A moi
Commencer par les pastilles vertes
Pression manque de fiabilité à haute altitude 
Caméra: facteurs extérieurs: humidité condensation vrilles de la capsule (secousses)
Chaleur dû au fonctionnement du système électronique =&gt; tests à réaliser au préalable dans un bac de glace</p:tex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1-12-28T10:10:39.529" idx="1">
    <p:pos x="6000" y="0"/>
    <p:text>a moi</p:tex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12-30T11:25:13.677" idx="6">
    <p:pos x="6000" y="0"/>
    <p:text>Architecture: dire que l’on réalise une carte sur eagle nous meme pour nos composants</p:text>
  </p:cm>
  <p:cm authorId="0" dt="2021-12-30T11:25:16.513" idx="7">
    <p:pos x="6000" y="0"/>
    <p:text>_Marked as resolved_</p:text>
  </p:cm>
  <p:cm authorId="2" dt="2021-12-30T11:25:18.693" idx="2">
    <p:pos x="6000" y="0"/>
    <p:text>a moi</p:text>
  </p:cm>
  <p:cm authorId="0" dt="2021-12-30T11:25:18.693" idx="8">
    <p:pos x="6000" y="0"/>
    <p:text>_Re-opened_</p:tex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12-28T10:14:02.439" idx="3">
    <p:pos x="6000" y="0"/>
    <p:text>a moi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4937a18a7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04937a18a7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04937a18a7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04937a18a7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04937a18a7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04937a18a7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a52e8d2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a52e8d2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04937a18a7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04937a18a7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04937a18a7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04937a18a7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4937a18a7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04937a18a7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4937a18a7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04937a18a7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4937a18a7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04937a18a7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04937a18a7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04937a18a7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4937a18a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04937a18a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4937a18a7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04937a18a7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10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comments" Target="../comments/commen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comments" Target="../comments/commen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comments" Target="../comments/commen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9.xml"/><Relationship Id="rId3" Type="http://schemas.openxmlformats.org/officeDocument/2006/relationships/image" Target="../media/image14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606658" y="984925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Ballon Sonde Atmosphérique</a:t>
            </a: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7000" y="76200"/>
            <a:ext cx="990800" cy="9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800" b="1">
                <a:solidFill>
                  <a:schemeClr val="dk1"/>
                </a:solidFill>
              </a:rPr>
              <a:t>1</a:t>
            </a:fld>
            <a:endParaRPr sz="18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III.A - Réalisation et suite du projet :</a:t>
            </a:r>
            <a:r>
              <a:rPr lang="fr"/>
              <a:t>   Rôle de chacun</a:t>
            </a:r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800" b="1">
                <a:solidFill>
                  <a:schemeClr val="dk1"/>
                </a:solidFill>
              </a:rPr>
              <a:t>10</a:t>
            </a:fld>
            <a:endParaRPr sz="1800" b="1">
              <a:solidFill>
                <a:schemeClr val="dk1"/>
              </a:solidFill>
            </a:endParaRPr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7000" y="76200"/>
            <a:ext cx="990800" cy="9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25" y="1067000"/>
            <a:ext cx="8254184" cy="4007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 txBox="1"/>
          <p:nvPr/>
        </p:nvSpPr>
        <p:spPr>
          <a:xfrm>
            <a:off x="6437375" y="2699375"/>
            <a:ext cx="1753800" cy="33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Average"/>
                <a:ea typeface="Average"/>
                <a:cs typeface="Average"/>
                <a:sym typeface="Average"/>
              </a:rPr>
              <a:t>Conception de la Nacelle</a:t>
            </a:r>
            <a:endParaRPr sz="10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62" name="Google Shape;162;p22"/>
          <p:cNvSpPr txBox="1"/>
          <p:nvPr/>
        </p:nvSpPr>
        <p:spPr>
          <a:xfrm>
            <a:off x="4373575" y="2700013"/>
            <a:ext cx="1753800" cy="33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Average"/>
                <a:ea typeface="Average"/>
                <a:cs typeface="Average"/>
                <a:sym typeface="Average"/>
              </a:rPr>
              <a:t>Création des PCB</a:t>
            </a:r>
            <a:endParaRPr sz="10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63" name="Google Shape;163;p22"/>
          <p:cNvSpPr txBox="1"/>
          <p:nvPr/>
        </p:nvSpPr>
        <p:spPr>
          <a:xfrm>
            <a:off x="6437375" y="4301100"/>
            <a:ext cx="1753800" cy="33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Average"/>
                <a:ea typeface="Average"/>
                <a:cs typeface="Average"/>
                <a:sym typeface="Average"/>
              </a:rPr>
              <a:t>Gestion de l’alimentation</a:t>
            </a:r>
            <a:endParaRPr sz="10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64" name="Google Shape;164;p22"/>
          <p:cNvSpPr txBox="1"/>
          <p:nvPr/>
        </p:nvSpPr>
        <p:spPr>
          <a:xfrm>
            <a:off x="4384500" y="4342300"/>
            <a:ext cx="1753800" cy="3387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Average"/>
                <a:ea typeface="Average"/>
                <a:cs typeface="Average"/>
                <a:sym typeface="Average"/>
              </a:rPr>
              <a:t>Dossier DGAC</a:t>
            </a:r>
            <a:endParaRPr sz="10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2309775" y="2700025"/>
            <a:ext cx="1753800" cy="3387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Average"/>
                <a:ea typeface="Average"/>
                <a:cs typeface="Average"/>
                <a:sym typeface="Average"/>
              </a:rPr>
              <a:t>Dossier administratif</a:t>
            </a:r>
            <a:endParaRPr sz="10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4373575" y="3110600"/>
            <a:ext cx="1753800" cy="338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Average"/>
                <a:ea typeface="Average"/>
                <a:cs typeface="Average"/>
                <a:sym typeface="Average"/>
              </a:rPr>
              <a:t>Gestion des capteurs</a:t>
            </a:r>
            <a:endParaRPr sz="10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4373575" y="3521163"/>
            <a:ext cx="1753800" cy="338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Average"/>
                <a:ea typeface="Average"/>
                <a:cs typeface="Average"/>
                <a:sym typeface="Average"/>
              </a:rPr>
              <a:t>Gestion des capteurs</a:t>
            </a:r>
            <a:endParaRPr sz="10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68" name="Google Shape;168;p22"/>
          <p:cNvSpPr txBox="1"/>
          <p:nvPr/>
        </p:nvSpPr>
        <p:spPr>
          <a:xfrm>
            <a:off x="6437375" y="1877588"/>
            <a:ext cx="1753800" cy="338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Average"/>
                <a:ea typeface="Average"/>
                <a:cs typeface="Average"/>
                <a:sym typeface="Average"/>
              </a:rPr>
              <a:t>Gestion des données</a:t>
            </a:r>
            <a:endParaRPr sz="10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69" name="Google Shape;169;p22"/>
          <p:cNvSpPr txBox="1"/>
          <p:nvPr/>
        </p:nvSpPr>
        <p:spPr>
          <a:xfrm>
            <a:off x="6437375" y="3521175"/>
            <a:ext cx="1753800" cy="338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Average"/>
                <a:ea typeface="Average"/>
                <a:cs typeface="Average"/>
                <a:sym typeface="Average"/>
              </a:rPr>
              <a:t>Gestion des données</a:t>
            </a:r>
            <a:endParaRPr sz="10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4384488" y="3931725"/>
            <a:ext cx="1753800" cy="338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Average"/>
                <a:ea typeface="Average"/>
                <a:cs typeface="Average"/>
                <a:sym typeface="Average"/>
              </a:rPr>
              <a:t>Programme principal</a:t>
            </a:r>
            <a:endParaRPr sz="10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1" name="Google Shape;171;p22"/>
          <p:cNvSpPr txBox="1"/>
          <p:nvPr/>
        </p:nvSpPr>
        <p:spPr>
          <a:xfrm>
            <a:off x="6437375" y="2288150"/>
            <a:ext cx="1753800" cy="338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Average"/>
                <a:ea typeface="Average"/>
                <a:cs typeface="Average"/>
                <a:sym typeface="Average"/>
              </a:rPr>
              <a:t>Gestion de la caméra</a:t>
            </a:r>
            <a:endParaRPr sz="10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2" name="Google Shape;172;p22"/>
          <p:cNvSpPr txBox="1"/>
          <p:nvPr/>
        </p:nvSpPr>
        <p:spPr>
          <a:xfrm>
            <a:off x="6437375" y="3931738"/>
            <a:ext cx="1753800" cy="338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Average"/>
                <a:ea typeface="Average"/>
                <a:cs typeface="Average"/>
                <a:sym typeface="Average"/>
              </a:rPr>
              <a:t>Gestion de la caméra</a:t>
            </a:r>
            <a:endParaRPr sz="10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3" name="Google Shape;173;p22"/>
          <p:cNvSpPr txBox="1"/>
          <p:nvPr/>
        </p:nvSpPr>
        <p:spPr>
          <a:xfrm>
            <a:off x="2272350" y="1877600"/>
            <a:ext cx="1753800" cy="33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Average"/>
                <a:ea typeface="Average"/>
                <a:cs typeface="Average"/>
                <a:sym typeface="Average"/>
              </a:rPr>
              <a:t>Assemblage</a:t>
            </a:r>
            <a:endParaRPr sz="10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4384488" y="4708438"/>
            <a:ext cx="1753800" cy="338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Average"/>
                <a:ea typeface="Average"/>
                <a:cs typeface="Average"/>
                <a:sym typeface="Average"/>
              </a:rPr>
              <a:t>Programme principal</a:t>
            </a:r>
            <a:endParaRPr sz="10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2272350" y="4342300"/>
            <a:ext cx="1753800" cy="3387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Average"/>
                <a:ea typeface="Average"/>
                <a:cs typeface="Average"/>
                <a:sym typeface="Average"/>
              </a:rPr>
              <a:t>Dossier administratif</a:t>
            </a:r>
            <a:endParaRPr sz="10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6" name="Google Shape;176;p22"/>
          <p:cNvSpPr txBox="1"/>
          <p:nvPr/>
        </p:nvSpPr>
        <p:spPr>
          <a:xfrm>
            <a:off x="745900" y="650500"/>
            <a:ext cx="1753800" cy="33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latin typeface="Average"/>
                <a:ea typeface="Average"/>
                <a:cs typeface="Average"/>
                <a:sym typeface="Average"/>
              </a:rPr>
              <a:t>Tâches techniques</a:t>
            </a:r>
            <a:endParaRPr sz="1000" b="1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7" name="Google Shape;177;p22"/>
          <p:cNvSpPr txBox="1"/>
          <p:nvPr/>
        </p:nvSpPr>
        <p:spPr>
          <a:xfrm>
            <a:off x="2975463" y="650488"/>
            <a:ext cx="1753800" cy="338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latin typeface="Average"/>
                <a:ea typeface="Average"/>
                <a:cs typeface="Average"/>
                <a:sym typeface="Average"/>
              </a:rPr>
              <a:t>Tâches informatiques</a:t>
            </a:r>
            <a:endParaRPr sz="1000" b="1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8" name="Google Shape;178;p22"/>
          <p:cNvSpPr txBox="1"/>
          <p:nvPr/>
        </p:nvSpPr>
        <p:spPr>
          <a:xfrm>
            <a:off x="5205025" y="650500"/>
            <a:ext cx="1753800" cy="3387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latin typeface="Average"/>
                <a:ea typeface="Average"/>
                <a:cs typeface="Average"/>
                <a:sym typeface="Average"/>
              </a:rPr>
              <a:t>Tâches administratives</a:t>
            </a:r>
            <a:endParaRPr sz="1000" b="1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4354863" y="1880550"/>
            <a:ext cx="1753800" cy="338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Average"/>
                <a:ea typeface="Average"/>
                <a:cs typeface="Average"/>
                <a:sym typeface="Average"/>
              </a:rPr>
              <a:t>Tests de compatibilités</a:t>
            </a:r>
            <a:endParaRPr sz="10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6437375" y="4670450"/>
            <a:ext cx="1753800" cy="338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Average"/>
                <a:ea typeface="Average"/>
                <a:cs typeface="Average"/>
                <a:sym typeface="Average"/>
              </a:rPr>
              <a:t>Gestion de la caméra</a:t>
            </a:r>
            <a:endParaRPr sz="10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81" name="Google Shape;181;p22"/>
          <p:cNvSpPr txBox="1"/>
          <p:nvPr/>
        </p:nvSpPr>
        <p:spPr>
          <a:xfrm>
            <a:off x="2272338" y="2288800"/>
            <a:ext cx="1753800" cy="338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Average"/>
                <a:ea typeface="Average"/>
                <a:cs typeface="Average"/>
                <a:sym typeface="Average"/>
              </a:rPr>
              <a:t>Gestion du GPS</a:t>
            </a:r>
            <a:endParaRPr sz="10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82" name="Google Shape;182;p22"/>
          <p:cNvSpPr txBox="1"/>
          <p:nvPr/>
        </p:nvSpPr>
        <p:spPr>
          <a:xfrm>
            <a:off x="2272338" y="3521163"/>
            <a:ext cx="1753800" cy="338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Average"/>
                <a:ea typeface="Average"/>
                <a:cs typeface="Average"/>
                <a:sym typeface="Average"/>
              </a:rPr>
              <a:t>Gestion du GPS</a:t>
            </a:r>
            <a:endParaRPr sz="1000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III.B - Réalisation et suite du projet :</a:t>
            </a:r>
            <a:r>
              <a:rPr lang="fr"/>
              <a:t>   Code </a:t>
            </a:r>
            <a:endParaRPr/>
          </a:p>
        </p:txBody>
      </p:sp>
      <p:sp>
        <p:nvSpPr>
          <p:cNvPr id="188" name="Google Shape;188;p2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800" b="1">
                <a:solidFill>
                  <a:schemeClr val="dk1"/>
                </a:solidFill>
              </a:rPr>
              <a:t>11</a:t>
            </a:fld>
            <a:endParaRPr sz="1800" b="1">
              <a:solidFill>
                <a:schemeClr val="dk1"/>
              </a:solidFill>
            </a:endParaRPr>
          </a:p>
        </p:txBody>
      </p:sp>
      <p:pic>
        <p:nvPicPr>
          <p:cNvPr id="189" name="Google Shape;18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7000" y="76200"/>
            <a:ext cx="990800" cy="9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"/>
          <p:cNvSpPr/>
          <p:nvPr/>
        </p:nvSpPr>
        <p:spPr>
          <a:xfrm>
            <a:off x="3146163" y="840000"/>
            <a:ext cx="2342100" cy="1707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3"/>
          <p:cNvSpPr txBox="1"/>
          <p:nvPr/>
        </p:nvSpPr>
        <p:spPr>
          <a:xfrm>
            <a:off x="3266763" y="955550"/>
            <a:ext cx="210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Average"/>
                <a:ea typeface="Average"/>
                <a:cs typeface="Average"/>
                <a:sym typeface="Average"/>
              </a:rPr>
              <a:t>Main</a:t>
            </a:r>
            <a:endParaRPr b="1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92" name="Google Shape;192;p23"/>
          <p:cNvSpPr/>
          <p:nvPr/>
        </p:nvSpPr>
        <p:spPr>
          <a:xfrm>
            <a:off x="403550" y="1098125"/>
            <a:ext cx="1443600" cy="34668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3"/>
          <p:cNvSpPr txBox="1"/>
          <p:nvPr/>
        </p:nvSpPr>
        <p:spPr>
          <a:xfrm>
            <a:off x="478550" y="1293650"/>
            <a:ext cx="129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Average"/>
                <a:ea typeface="Average"/>
                <a:cs typeface="Average"/>
                <a:sym typeface="Average"/>
              </a:rPr>
              <a:t>Capteur.py</a:t>
            </a:r>
            <a:endParaRPr b="1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94" name="Google Shape;194;p23"/>
          <p:cNvSpPr txBox="1"/>
          <p:nvPr/>
        </p:nvSpPr>
        <p:spPr>
          <a:xfrm>
            <a:off x="439875" y="2083375"/>
            <a:ext cx="14073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i="1">
                <a:latin typeface="Average"/>
                <a:ea typeface="Average"/>
                <a:cs typeface="Average"/>
                <a:sym typeface="Average"/>
              </a:rPr>
              <a:t>bibliothèque adafruit</a:t>
            </a:r>
            <a:endParaRPr i="1"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verage"/>
                <a:ea typeface="Average"/>
                <a:cs typeface="Average"/>
                <a:sym typeface="Average"/>
              </a:rPr>
              <a:t>rassemble les fonctions nécessaire pour récupérer les données des capteurs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95" name="Google Shape;195;p23"/>
          <p:cNvSpPr txBox="1"/>
          <p:nvPr/>
        </p:nvSpPr>
        <p:spPr>
          <a:xfrm>
            <a:off x="3197013" y="1643938"/>
            <a:ext cx="2240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verage"/>
                <a:ea typeface="Average"/>
                <a:cs typeface="Average"/>
                <a:sym typeface="Average"/>
              </a:rPr>
              <a:t>programme exécuté lors du vol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96" name="Google Shape;196;p23"/>
          <p:cNvSpPr/>
          <p:nvPr/>
        </p:nvSpPr>
        <p:spPr>
          <a:xfrm>
            <a:off x="6787275" y="1067000"/>
            <a:ext cx="1769700" cy="36429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3"/>
          <p:cNvSpPr txBox="1"/>
          <p:nvPr/>
        </p:nvSpPr>
        <p:spPr>
          <a:xfrm>
            <a:off x="6906300" y="1222925"/>
            <a:ext cx="153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Average"/>
                <a:ea typeface="Average"/>
                <a:cs typeface="Average"/>
                <a:sym typeface="Average"/>
              </a:rPr>
              <a:t>Camera.py</a:t>
            </a:r>
            <a:endParaRPr b="1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98" name="Google Shape;198;p23"/>
          <p:cNvSpPr txBox="1"/>
          <p:nvPr/>
        </p:nvSpPr>
        <p:spPr>
          <a:xfrm>
            <a:off x="7025325" y="2083375"/>
            <a:ext cx="1293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i="1">
                <a:latin typeface="Average"/>
                <a:ea typeface="Average"/>
                <a:cs typeface="Average"/>
                <a:sym typeface="Average"/>
              </a:rPr>
              <a:t>bibliothèque picamera</a:t>
            </a:r>
            <a:endParaRPr i="1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99" name="Google Shape;199;p23"/>
          <p:cNvSpPr txBox="1"/>
          <p:nvPr/>
        </p:nvSpPr>
        <p:spPr>
          <a:xfrm>
            <a:off x="6787275" y="2831525"/>
            <a:ext cx="1769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verage"/>
                <a:ea typeface="Average"/>
                <a:cs typeface="Average"/>
                <a:sym typeface="Average"/>
              </a:rPr>
              <a:t>fonction nécessaire au fonctionnement de la caméra et de son enregistrement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200" name="Google Shape;200;p23"/>
          <p:cNvCxnSpPr>
            <a:stCxn id="192" idx="3"/>
            <a:endCxn id="190" idx="1"/>
          </p:cNvCxnSpPr>
          <p:nvPr/>
        </p:nvCxnSpPr>
        <p:spPr>
          <a:xfrm rot="10800000" flipH="1">
            <a:off x="1847150" y="1693925"/>
            <a:ext cx="1299000" cy="11376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1" name="Google Shape;201;p23"/>
          <p:cNvCxnSpPr>
            <a:stCxn id="196" idx="1"/>
            <a:endCxn id="190" idx="3"/>
          </p:cNvCxnSpPr>
          <p:nvPr/>
        </p:nvCxnSpPr>
        <p:spPr>
          <a:xfrm rot="10800000">
            <a:off x="5488275" y="1693850"/>
            <a:ext cx="1299000" cy="11946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2" name="Google Shape;202;p23"/>
          <p:cNvSpPr/>
          <p:nvPr/>
        </p:nvSpPr>
        <p:spPr>
          <a:xfrm>
            <a:off x="3146175" y="3328925"/>
            <a:ext cx="2342100" cy="14775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3" name="Google Shape;203;p23"/>
          <p:cNvCxnSpPr>
            <a:stCxn id="202" idx="0"/>
            <a:endCxn id="190" idx="2"/>
          </p:cNvCxnSpPr>
          <p:nvPr/>
        </p:nvCxnSpPr>
        <p:spPr>
          <a:xfrm rot="10800000">
            <a:off x="4317225" y="2547725"/>
            <a:ext cx="0" cy="7812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4" name="Google Shape;204;p23"/>
          <p:cNvSpPr txBox="1"/>
          <p:nvPr/>
        </p:nvSpPr>
        <p:spPr>
          <a:xfrm>
            <a:off x="3186075" y="3432450"/>
            <a:ext cx="23421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Average"/>
                <a:ea typeface="Average"/>
                <a:cs typeface="Average"/>
                <a:sym typeface="Average"/>
              </a:rPr>
              <a:t>Ecriture.py</a:t>
            </a:r>
            <a:endParaRPr b="1"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verage"/>
                <a:ea typeface="Average"/>
                <a:cs typeface="Average"/>
                <a:sym typeface="Average"/>
              </a:rPr>
              <a:t>fonctions qui permettent l’enregistrement des données dans un fichier texte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III.C - Réalisation et suite du projet :</a:t>
            </a:r>
            <a:r>
              <a:rPr lang="fr"/>
              <a:t>   Suite du projet</a:t>
            </a:r>
            <a:endParaRPr/>
          </a:p>
        </p:txBody>
      </p:sp>
      <p:sp>
        <p:nvSpPr>
          <p:cNvPr id="210" name="Google Shape;210;p2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800" b="1">
                <a:solidFill>
                  <a:schemeClr val="dk1"/>
                </a:solidFill>
              </a:rPr>
              <a:t>12</a:t>
            </a:fld>
            <a:endParaRPr sz="1800" b="1">
              <a:solidFill>
                <a:schemeClr val="dk1"/>
              </a:solidFill>
            </a:endParaRPr>
          </a:p>
        </p:txBody>
      </p:sp>
      <p:pic>
        <p:nvPicPr>
          <p:cNvPr id="211" name="Google Shape;2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7000" y="76200"/>
            <a:ext cx="990800" cy="9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"/>
          <p:cNvSpPr txBox="1">
            <a:spLocks noGrp="1"/>
          </p:cNvSpPr>
          <p:nvPr>
            <p:ph type="body" idx="1"/>
          </p:nvPr>
        </p:nvSpPr>
        <p:spPr>
          <a:xfrm>
            <a:off x="212550" y="647700"/>
            <a:ext cx="8576700" cy="44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Choix de la quantité d’hélium et du type du ballon. Nécessite :</a:t>
            </a:r>
            <a:endParaRPr/>
          </a:p>
          <a:p>
            <a:pPr marL="9144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La masse totale de la nacelle.</a:t>
            </a:r>
            <a:endParaRPr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La durée de vol.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Utilisation du GPS de mesure des données. Nécessite  :</a:t>
            </a:r>
            <a:endParaRPr/>
          </a:p>
          <a:p>
            <a:pPr marL="9144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Une fonction de tri des données. </a:t>
            </a:r>
            <a:endParaRPr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Qu’on reçoive le composant.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Envoie du dossier administratif. Nécessite  :</a:t>
            </a:r>
            <a:endParaRPr/>
          </a:p>
          <a:p>
            <a:pPr marL="9144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Le détail précis de l’ensemble nacelle + ballon.</a:t>
            </a:r>
            <a:endParaRPr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Les aspects pratiques (dates, lieu de lancement, assurances,...)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Analyse des résultats obtenus. Nécessite  :</a:t>
            </a:r>
            <a:endParaRPr/>
          </a:p>
          <a:p>
            <a:pPr marL="9144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Des résultats (étonnant non ?)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Questions ?</a:t>
            </a:r>
            <a:endParaRPr/>
          </a:p>
        </p:txBody>
      </p:sp>
      <p:sp>
        <p:nvSpPr>
          <p:cNvPr id="218" name="Google Shape;218;p2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800" b="1">
                <a:solidFill>
                  <a:schemeClr val="dk1"/>
                </a:solidFill>
              </a:rPr>
              <a:t>13</a:t>
            </a:fld>
            <a:endParaRPr sz="1800" b="1">
              <a:solidFill>
                <a:schemeClr val="dk1"/>
              </a:solidFill>
            </a:endParaRPr>
          </a:p>
        </p:txBody>
      </p:sp>
      <p:pic>
        <p:nvPicPr>
          <p:cNvPr id="219" name="Google Shape;21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7000" y="76200"/>
            <a:ext cx="990800" cy="9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Sommaire :</a:t>
            </a:r>
            <a:endParaRPr u="sng"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310100" y="769925"/>
            <a:ext cx="8834100" cy="43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929" b="1" u="sng"/>
              <a:t>I - Cahier des charges :</a:t>
            </a:r>
            <a:r>
              <a:rPr lang="fr" sz="1929" u="sng"/>
              <a:t> </a:t>
            </a:r>
            <a:endParaRPr sz="1929" u="sng"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A - Objectifs</a:t>
            </a:r>
            <a:endParaRPr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B - Contexte et contraintes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929" b="1" u="sng"/>
              <a:t>II - Solutions techniques et choix des composants :</a:t>
            </a:r>
            <a:endParaRPr sz="1929" b="1" u="sng"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A - Composants utilisés</a:t>
            </a:r>
            <a:endParaRPr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B - Choix de l’alimentation</a:t>
            </a:r>
            <a:endParaRPr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C - Schéma d’architecture et conception de la nacelle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929" b="1" u="sng"/>
              <a:t>III - Réalisation technique et suite du projet :</a:t>
            </a:r>
            <a:endParaRPr sz="1929" b="1" u="sng"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A - Rôle de chacun</a:t>
            </a:r>
            <a:endParaRPr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B - Code</a:t>
            </a:r>
            <a:endParaRPr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C - Suite du projet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800" b="1">
                <a:solidFill>
                  <a:schemeClr val="dk1"/>
                </a:solidFill>
              </a:rPr>
              <a:t>2</a:t>
            </a:fld>
            <a:endParaRPr sz="1800" b="1">
              <a:solidFill>
                <a:schemeClr val="dk1"/>
              </a:solidFill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7000" y="76200"/>
            <a:ext cx="990800" cy="9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I.A - Cahier des charges :</a:t>
            </a:r>
            <a:r>
              <a:rPr lang="fr"/>
              <a:t>  Objectifs</a:t>
            </a: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2512925" y="1475675"/>
            <a:ext cx="5475000" cy="34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-Atteindre la stratosphère.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-Filmer l’ascension.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-Récupérer les données météorologiques de l’atmosphère terrestre.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-Faire des liens entre nos données et la météo observée.</a:t>
            </a:r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800" b="1">
                <a:solidFill>
                  <a:schemeClr val="dk1"/>
                </a:solidFill>
              </a:rPr>
              <a:t>3</a:t>
            </a:fld>
            <a:endParaRPr sz="1800" b="1">
              <a:solidFill>
                <a:schemeClr val="dk1"/>
              </a:solidFill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7000" y="76200"/>
            <a:ext cx="990800" cy="9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074" y="572700"/>
            <a:ext cx="1932601" cy="438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I.B - Cahier des charges :</a:t>
            </a:r>
            <a:r>
              <a:rPr lang="fr"/>
              <a:t>   Contexte et contraintes</a:t>
            </a:r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4135325" y="572700"/>
            <a:ext cx="41877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Températures de 20° à -56° C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Pressions de 2,5 à 100 kPa </a:t>
            </a: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800" b="1">
                <a:solidFill>
                  <a:schemeClr val="dk1"/>
                </a:solidFill>
              </a:rPr>
              <a:t>4</a:t>
            </a:fld>
            <a:endParaRPr sz="1800" b="1">
              <a:solidFill>
                <a:schemeClr val="dk1"/>
              </a:solidFill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7000" y="76200"/>
            <a:ext cx="990800" cy="9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025" y="572700"/>
            <a:ext cx="3625316" cy="450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0600" y="1454301"/>
            <a:ext cx="4888925" cy="362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I.B - Cahier des charges :</a:t>
            </a:r>
            <a:r>
              <a:rPr lang="fr"/>
              <a:t>   Contexte et contraintes</a:t>
            </a:r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800" b="1">
                <a:solidFill>
                  <a:schemeClr val="dk1"/>
                </a:solidFill>
              </a:rPr>
              <a:t>5</a:t>
            </a:fld>
            <a:endParaRPr sz="1800" b="1">
              <a:solidFill>
                <a:schemeClr val="dk1"/>
              </a:solidFill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7000" y="76200"/>
            <a:ext cx="990800" cy="9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>
            <a:spLocks noGrp="1"/>
          </p:cNvSpPr>
          <p:nvPr>
            <p:ph type="body" idx="1"/>
          </p:nvPr>
        </p:nvSpPr>
        <p:spPr>
          <a:xfrm>
            <a:off x="3806838" y="648900"/>
            <a:ext cx="5232112" cy="44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Contraintes de structures :</a:t>
            </a: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fr" dirty="0"/>
              <a:t>Tension de rupture du câble maximale : 230 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dirty="0"/>
              <a:t>Charge utile maximale : 2 kg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dirty="0"/>
              <a:t>Masse combinée maximale : 4 kg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dirty="0"/>
              <a:t>Vitesse maximale : 5 m/s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dirty="0"/>
              <a:t>Eviter au maximum la prise au vent.</a:t>
            </a:r>
            <a:endParaRPr dirty="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dirty="0"/>
              <a:t>Contraintes d’alimentations  :</a:t>
            </a: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fr" dirty="0"/>
              <a:t>Tensions nominales : 3.3V / 5V / 5.1V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dirty="0"/>
              <a:t>Température : Chute de tension + composants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dirty="0"/>
              <a:t>Masse maximale : 800g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dirty="0"/>
              <a:t>Durée de vol : 5 heures</a:t>
            </a:r>
            <a:endParaRPr dirty="0"/>
          </a:p>
        </p:txBody>
      </p:sp>
      <p:pic>
        <p:nvPicPr>
          <p:cNvPr id="97" name="Google Shape;97;p17"/>
          <p:cNvPicPr preferRelativeResize="0"/>
          <p:nvPr/>
        </p:nvPicPr>
        <p:blipFill rotWithShape="1">
          <a:blip r:embed="rId4">
            <a:alphaModFix/>
          </a:blip>
          <a:srcRect l="31829" t="13400" r="30215" b="8370"/>
          <a:stretch/>
        </p:blipFill>
        <p:spPr>
          <a:xfrm>
            <a:off x="116275" y="695200"/>
            <a:ext cx="3670800" cy="425582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/>
          <p:nvPr/>
        </p:nvSpPr>
        <p:spPr>
          <a:xfrm>
            <a:off x="1486375" y="2683925"/>
            <a:ext cx="652200" cy="2267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II.A - Solutions techniques théoriques :</a:t>
            </a:r>
            <a:r>
              <a:rPr lang="fr"/>
              <a:t>   Composants choisis</a:t>
            </a:r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800" b="1">
                <a:solidFill>
                  <a:schemeClr val="dk1"/>
                </a:solidFill>
              </a:rPr>
              <a:t>6</a:t>
            </a:fld>
            <a:endParaRPr sz="1800" b="1">
              <a:solidFill>
                <a:schemeClr val="dk1"/>
              </a:solidFill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7000" y="76200"/>
            <a:ext cx="990800" cy="9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125" y="981150"/>
            <a:ext cx="5967122" cy="38438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7" name="Google Shape;107;p18"/>
          <p:cNvGraphicFramePr/>
          <p:nvPr>
            <p:extLst>
              <p:ext uri="{D42A27DB-BD31-4B8C-83A1-F6EECF244321}">
                <p14:modId xmlns:p14="http://schemas.microsoft.com/office/powerpoint/2010/main" val="3899313207"/>
              </p:ext>
            </p:extLst>
          </p:nvPr>
        </p:nvGraphicFramePr>
        <p:xfrm>
          <a:off x="6157800" y="981150"/>
          <a:ext cx="1926400" cy="3848745"/>
        </p:xfrm>
        <a:graphic>
          <a:graphicData uri="http://schemas.openxmlformats.org/drawingml/2006/table">
            <a:tbl>
              <a:tblPr>
                <a:noFill/>
                <a:tableStyleId>{7E95F17B-8463-473E-9388-53D9FCCD95E6}</a:tableStyleId>
              </a:tblPr>
              <a:tblGrid>
                <a:gridCol w="192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3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>
                          <a:solidFill>
                            <a:schemeClr val="dk1"/>
                          </a:solidFill>
                        </a:rPr>
                        <a:t>Plage d’utilisation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</a:rPr>
                        <a:t>50 à 110 kPa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</a:rPr>
                        <a:t>-1 à 6000 mètres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</a:rPr>
                        <a:t>-40° à 85° C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</a:rPr>
                        <a:t>-40° à 80° C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</a:rPr>
                        <a:t>0 à 100% d’humidité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</a:rPr>
                        <a:t>facteurs extérieurs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</a:rPr>
                        <a:t>0 à 50 000 mètres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</a:rPr>
                        <a:t>0° à 70° C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08" name="Google Shape;108;p18"/>
          <p:cNvSpPr/>
          <p:nvPr/>
        </p:nvSpPr>
        <p:spPr>
          <a:xfrm>
            <a:off x="8168750" y="2041050"/>
            <a:ext cx="425100" cy="3936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8"/>
          <p:cNvSpPr/>
          <p:nvPr/>
        </p:nvSpPr>
        <p:spPr>
          <a:xfrm>
            <a:off x="8168750" y="2434650"/>
            <a:ext cx="425100" cy="3936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8"/>
          <p:cNvSpPr/>
          <p:nvPr/>
        </p:nvSpPr>
        <p:spPr>
          <a:xfrm>
            <a:off x="8168750" y="2833475"/>
            <a:ext cx="425100" cy="3936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8"/>
          <p:cNvSpPr/>
          <p:nvPr/>
        </p:nvSpPr>
        <p:spPr>
          <a:xfrm>
            <a:off x="8168750" y="3232325"/>
            <a:ext cx="425100" cy="3936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8"/>
          <p:cNvSpPr/>
          <p:nvPr/>
        </p:nvSpPr>
        <p:spPr>
          <a:xfrm>
            <a:off x="8168750" y="3629825"/>
            <a:ext cx="4251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8"/>
          <p:cNvSpPr/>
          <p:nvPr/>
        </p:nvSpPr>
        <p:spPr>
          <a:xfrm>
            <a:off x="8168750" y="4028663"/>
            <a:ext cx="425100" cy="3936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8168750" y="4426175"/>
            <a:ext cx="425100" cy="393600"/>
          </a:xfrm>
          <a:prstGeom prst="ellipse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8"/>
          <p:cNvSpPr/>
          <p:nvPr/>
        </p:nvSpPr>
        <p:spPr>
          <a:xfrm>
            <a:off x="8168750" y="1638275"/>
            <a:ext cx="425100" cy="393600"/>
          </a:xfrm>
          <a:prstGeom prst="ellipse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>
            <a:spLocks noGrp="1"/>
          </p:cNvSpPr>
          <p:nvPr>
            <p:ph type="body" idx="1"/>
          </p:nvPr>
        </p:nvSpPr>
        <p:spPr>
          <a:xfrm>
            <a:off x="438425" y="620225"/>
            <a:ext cx="8629500" cy="44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Source de tension :</a:t>
            </a:r>
            <a:endParaRPr b="1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fr" sz="1700"/>
              <a:t>Pack de 12 piles de 3V</a:t>
            </a:r>
            <a:r>
              <a:rPr lang="fr"/>
              <a:t> :</a:t>
            </a:r>
            <a:endParaRPr/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b="1"/>
              <a:t>Transformation des tensions :</a:t>
            </a:r>
            <a:endParaRPr b="1"/>
          </a:p>
          <a:p>
            <a:pPr marL="457200" lvl="0" indent="-336550" algn="l" rtl="0">
              <a:spcBef>
                <a:spcPts val="1200"/>
              </a:spcBef>
              <a:spcAft>
                <a:spcPts val="0"/>
              </a:spcAft>
              <a:buSzPts val="1700"/>
              <a:buChar char="-"/>
            </a:pPr>
            <a:r>
              <a:rPr lang="fr" sz="1700"/>
              <a:t>Pour le 3.3V : Convertisseur 3.3V</a:t>
            </a:r>
            <a:endParaRPr sz="17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/>
          </a:p>
          <a:p>
            <a:pPr marL="457200" lvl="0" indent="-336550" algn="l" rtl="0">
              <a:spcBef>
                <a:spcPts val="1200"/>
              </a:spcBef>
              <a:spcAft>
                <a:spcPts val="0"/>
              </a:spcAft>
              <a:buSzPts val="1700"/>
              <a:buChar char="-"/>
            </a:pPr>
            <a:r>
              <a:rPr lang="fr" sz="1700"/>
              <a:t>Pour le 5V : Convertisseur 5V</a:t>
            </a:r>
            <a:endParaRPr sz="17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/>
          </a:p>
          <a:p>
            <a:pPr marL="457200" lvl="0" indent="-336550" algn="l" rtl="0">
              <a:spcBef>
                <a:spcPts val="1200"/>
              </a:spcBef>
              <a:spcAft>
                <a:spcPts val="0"/>
              </a:spcAft>
              <a:buSzPts val="1700"/>
              <a:buChar char="-"/>
            </a:pPr>
            <a:r>
              <a:rPr lang="fr" sz="1700"/>
              <a:t>Pour le 5.1V : Convertisseur 5V</a:t>
            </a:r>
            <a:endParaRPr sz="1700"/>
          </a:p>
        </p:txBody>
      </p:sp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II.B - Solutions techniques théoriques :</a:t>
            </a:r>
            <a:r>
              <a:rPr lang="fr"/>
              <a:t>   Choix de l’alimentation</a:t>
            </a:r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800" b="1">
                <a:solidFill>
                  <a:schemeClr val="dk1"/>
                </a:solidFill>
              </a:rPr>
              <a:t>7</a:t>
            </a:fld>
            <a:endParaRPr sz="1800" b="1">
              <a:solidFill>
                <a:schemeClr val="dk1"/>
              </a:solidFill>
            </a:endParaRPr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7000" y="76200"/>
            <a:ext cx="990800" cy="9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4275" y="829700"/>
            <a:ext cx="1314776" cy="131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8850" y="2401463"/>
            <a:ext cx="1835429" cy="131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07038" y="3759850"/>
            <a:ext cx="1314776" cy="131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 rotWithShape="1">
          <a:blip r:embed="rId7">
            <a:alphaModFix/>
          </a:blip>
          <a:srcRect l="46027" t="27628" r="30277" b="44745"/>
          <a:stretch/>
        </p:blipFill>
        <p:spPr>
          <a:xfrm>
            <a:off x="3314000" y="662075"/>
            <a:ext cx="2516002" cy="1650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 rotWithShape="1">
          <a:blip r:embed="rId8">
            <a:alphaModFix/>
          </a:blip>
          <a:srcRect l="34020" t="20119" r="49615" b="31211"/>
          <a:stretch/>
        </p:blipFill>
        <p:spPr>
          <a:xfrm rot="-5400000">
            <a:off x="6783925" y="2362575"/>
            <a:ext cx="1496400" cy="250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II.C - Solutions techniques théoriques :</a:t>
            </a:r>
            <a:r>
              <a:rPr lang="fr"/>
              <a:t>   Schéma d’architecture</a:t>
            </a: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800" b="1">
                <a:solidFill>
                  <a:schemeClr val="dk1"/>
                </a:solidFill>
              </a:rPr>
              <a:t>8</a:t>
            </a:fld>
            <a:endParaRPr sz="1800" b="1">
              <a:solidFill>
                <a:schemeClr val="dk1"/>
              </a:solidFill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7000" y="76200"/>
            <a:ext cx="990800" cy="9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2588" y="778650"/>
            <a:ext cx="1152525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188" y="572700"/>
            <a:ext cx="8205620" cy="441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2174" y="2923025"/>
            <a:ext cx="3825002" cy="215156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II.C - Solutions techniques théoriques :</a:t>
            </a:r>
            <a:r>
              <a:rPr lang="fr"/>
              <a:t>  Conception de la nacelle</a:t>
            </a:r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800" b="1">
                <a:solidFill>
                  <a:schemeClr val="dk1"/>
                </a:solidFill>
              </a:rPr>
              <a:t>9</a:t>
            </a:fld>
            <a:endParaRPr sz="1800" b="1">
              <a:solidFill>
                <a:schemeClr val="dk1"/>
              </a:solidFill>
            </a:endParaRPr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7000" y="76200"/>
            <a:ext cx="990800" cy="9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75" y="572700"/>
            <a:ext cx="2263299" cy="226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 rotWithShape="1">
          <a:blip r:embed="rId6">
            <a:alphaModFix/>
          </a:blip>
          <a:srcRect l="5966" r="8556"/>
          <a:stretch/>
        </p:blipFill>
        <p:spPr>
          <a:xfrm>
            <a:off x="3113575" y="572700"/>
            <a:ext cx="2574401" cy="22633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1"/>
          <p:cNvSpPr/>
          <p:nvPr/>
        </p:nvSpPr>
        <p:spPr>
          <a:xfrm rot="5400000">
            <a:off x="5437550" y="1652025"/>
            <a:ext cx="1614600" cy="12405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2095900" y="1379725"/>
            <a:ext cx="1135200" cy="50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body" idx="1"/>
          </p:nvPr>
        </p:nvSpPr>
        <p:spPr>
          <a:xfrm>
            <a:off x="6623950" y="1344075"/>
            <a:ext cx="3251100" cy="8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Poids à vide : 240g</a:t>
            </a:r>
            <a:endParaRPr/>
          </a:p>
        </p:txBody>
      </p:sp>
      <p:sp>
        <p:nvSpPr>
          <p:cNvPr id="151" name="Google Shape;151;p21"/>
          <p:cNvSpPr/>
          <p:nvPr/>
        </p:nvSpPr>
        <p:spPr>
          <a:xfrm rot="10800000">
            <a:off x="3692700" y="3748313"/>
            <a:ext cx="1135200" cy="50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9250" y="2867175"/>
            <a:ext cx="3378053" cy="226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586</Words>
  <Application>Microsoft Office PowerPoint</Application>
  <PresentationFormat>Affichage à l'écran (16:9)</PresentationFormat>
  <Paragraphs>120</Paragraphs>
  <Slides>13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7" baseType="lpstr">
      <vt:lpstr>Oswald</vt:lpstr>
      <vt:lpstr>Arial</vt:lpstr>
      <vt:lpstr>Average</vt:lpstr>
      <vt:lpstr>Slate</vt:lpstr>
      <vt:lpstr>Ballon Sonde Atmosphérique</vt:lpstr>
      <vt:lpstr>Sommaire :</vt:lpstr>
      <vt:lpstr>I.A - Cahier des charges :  Objectifs</vt:lpstr>
      <vt:lpstr>I.B - Cahier des charges :   Contexte et contraintes</vt:lpstr>
      <vt:lpstr>I.B - Cahier des charges :   Contexte et contraintes</vt:lpstr>
      <vt:lpstr>II.A - Solutions techniques théoriques :   Composants choisis</vt:lpstr>
      <vt:lpstr>II.B - Solutions techniques théoriques :   Choix de l’alimentation</vt:lpstr>
      <vt:lpstr>II.C - Solutions techniques théoriques :   Schéma d’architecture</vt:lpstr>
      <vt:lpstr>II.C - Solutions techniques théoriques :  Conception de la nacelle</vt:lpstr>
      <vt:lpstr>III.A - Réalisation et suite du projet :   Rôle de chacun</vt:lpstr>
      <vt:lpstr>III.B - Réalisation et suite du projet :   Code </vt:lpstr>
      <vt:lpstr>III.C - Réalisation et suite du projet :   Suite du projet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Ballon Sonde Atmosphérique</dc:title>
  <dc:creator>Louis Zakarian</dc:creator>
  <cp:lastModifiedBy>Louis Zakarian</cp:lastModifiedBy>
  <cp:revision>1</cp:revision>
  <dcterms:modified xsi:type="dcterms:W3CDTF">2022-01-02T15:18:45Z</dcterms:modified>
</cp:coreProperties>
</file>